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8" r:id="rId3"/>
    <p:sldId id="287" r:id="rId4"/>
    <p:sldId id="291" r:id="rId5"/>
    <p:sldId id="297" r:id="rId6"/>
    <p:sldId id="292" r:id="rId7"/>
    <p:sldId id="296" r:id="rId8"/>
    <p:sldId id="284" r:id="rId9"/>
    <p:sldId id="293" r:id="rId10"/>
    <p:sldId id="275" r:id="rId11"/>
    <p:sldId id="289" r:id="rId12"/>
    <p:sldId id="269" r:id="rId1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401"/>
    <a:srgbClr val="955437"/>
    <a:srgbClr val="00476C"/>
    <a:srgbClr val="0F8BC5"/>
    <a:srgbClr val="FF5D25"/>
    <a:srgbClr val="EA3D00"/>
    <a:srgbClr val="5B9BD5"/>
    <a:srgbClr val="0C72A2"/>
    <a:srgbClr val="FF713F"/>
    <a:srgbClr val="FF9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\AppData\Local\Temp\bat\&#1055;&#1088;&#1086;&#1080;&#1079;&#1074;&#1086;&#1076;&#1089;&#1090;&#1074;&#1086;%20&#1089;&#1090;&#1072;&#1085;&#1082;&#1086;&#1074;%209%20&#1084;&#1077;&#1089;%20201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\AppData\Local\Temp\bat\&#1055;&#1088;&#1086;&#1080;&#1079;&#1074;&#1086;&#1076;&#1089;&#1090;&#1074;&#1086;%20&#1089;&#1090;&#1072;&#1085;&#1082;&#1086;&#1074;%209%20&#1084;&#1077;&#1089;%2020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\AppData\Local\Temp\bat\&#1055;&#1088;&#1086;&#1080;&#1079;&#1074;&#1086;&#1076;&#1089;&#1090;&#1074;&#1086;%20&#1089;&#1090;&#1072;&#1085;&#1082;&#1086;&#1074;%209%20&#1084;&#1077;&#1089;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0.1880812515134746"/>
          <c:w val="0.53912270341207347"/>
          <c:h val="0.7264100207942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Лист1!$A$62</c:f>
              <c:strCache>
                <c:ptCount val="1"/>
                <c:pt idx="0">
                  <c:v>Объем внутреннего потребления, станкостроение (вкл. кузнечно-прессовые и деревообработку)</c:v>
                </c:pt>
              </c:strCache>
            </c:strRef>
          </c:tx>
          <c:spPr>
            <a:solidFill>
              <a:srgbClr val="00476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(Лист1!$C$61;Лист1!$D$61;Лист1!$E$61)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Лист1!$C$63:$E$63</c:f>
              <c:numCache>
                <c:formatCode>#,##0</c:formatCode>
                <c:ptCount val="3"/>
                <c:pt idx="0">
                  <c:v>77.900000000000006</c:v>
                </c:pt>
                <c:pt idx="1">
                  <c:v>73.2</c:v>
                </c:pt>
                <c:pt idx="2">
                  <c:v>60.63</c:v>
                </c:pt>
              </c:numCache>
            </c:numRef>
          </c:val>
        </c:ser>
        <c:ser>
          <c:idx val="1"/>
          <c:order val="1"/>
          <c:tx>
            <c:strRef>
              <c:f>Лист1!$A$73</c:f>
              <c:strCache>
                <c:ptCount val="1"/>
                <c:pt idx="0">
                  <c:v>Доля импорта в потреблении, станкоинструментальная отрасль</c:v>
                </c:pt>
              </c:strCache>
            </c:strRef>
          </c:tx>
          <c:spPr>
            <a:solidFill>
              <a:srgbClr val="FF440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(Лист1!$C$61;Лист1!$D$61;Лист1!$E$61)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Лист1!$C$73:$E$73</c:f>
              <c:numCache>
                <c:formatCode>#,##0</c:formatCode>
                <c:ptCount val="3"/>
                <c:pt idx="0">
                  <c:v>71.69</c:v>
                </c:pt>
                <c:pt idx="1">
                  <c:v>67.7</c:v>
                </c:pt>
                <c:pt idx="2">
                  <c:v>55.20000000000001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57728"/>
        <c:axId val="170059264"/>
      </c:barChart>
      <c:catAx>
        <c:axId val="170057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70059264"/>
        <c:crosses val="autoZero"/>
        <c:auto val="1"/>
        <c:lblAlgn val="ctr"/>
        <c:lblOffset val="100"/>
        <c:noMultiLvlLbl val="0"/>
      </c:catAx>
      <c:valAx>
        <c:axId val="170059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005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76039495510217"/>
          <c:y val="0.22239801255230127"/>
          <c:w val="0.35393652623938709"/>
          <c:h val="0.70228257621040036"/>
        </c:manualLayout>
      </c:layout>
      <c:overlay val="0"/>
      <c:txPr>
        <a:bodyPr/>
        <a:lstStyle/>
        <a:p>
          <a:pPr algn="just"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32081979225555"/>
          <c:y val="0.11866670944066866"/>
          <c:w val="0.43614168429099609"/>
          <c:h val="0.7626665811186627"/>
        </c:manualLayout>
      </c:layout>
      <c:pieChart>
        <c:varyColors val="1"/>
        <c:ser>
          <c:idx val="0"/>
          <c:order val="0"/>
          <c:explosion val="22"/>
          <c:dPt>
            <c:idx val="0"/>
            <c:bubble3D val="0"/>
            <c:explosion val="0"/>
            <c:spPr>
              <a:solidFill>
                <a:srgbClr val="00476C"/>
              </a:solidFill>
            </c:spPr>
          </c:dPt>
          <c:dPt>
            <c:idx val="1"/>
            <c:bubble3D val="0"/>
            <c:explosion val="0"/>
            <c:spPr>
              <a:solidFill>
                <a:srgbClr val="FF5D25"/>
              </a:solidFill>
            </c:spPr>
          </c:dPt>
          <c:dLbls>
            <c:dLbl>
              <c:idx val="0"/>
              <c:layout>
                <c:manualLayout>
                  <c:x val="-5.5783006477275035E-2"/>
                  <c:y val="0.128555601894057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171385427253288"/>
                  <c:y val="-0.165464997525440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730003109861467"/>
                  <c:y val="-7.449839955672845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(Лист1!$A$50;Лист1!$A$51;Лист1!$A$52)</c:f>
              <c:strCache>
                <c:ptCount val="3"/>
                <c:pt idx="0">
                  <c:v>Группа СТАН</c:v>
                </c:pt>
                <c:pt idx="1">
                  <c:v>Ульяновский станкостроительный завод (DMG MORI)</c:v>
                </c:pt>
                <c:pt idx="2">
                  <c:v>Остальные станкозаводы</c:v>
                </c:pt>
              </c:strCache>
            </c:strRef>
          </c:cat>
          <c:val>
            <c:numRef>
              <c:f>(Лист1!$D$50;Лист1!$D$51;Лист1!$D$52)</c:f>
              <c:numCache>
                <c:formatCode>#,##0.0</c:formatCode>
                <c:ptCount val="3"/>
                <c:pt idx="0">
                  <c:v>56</c:v>
                </c:pt>
                <c:pt idx="1">
                  <c:v>249</c:v>
                </c:pt>
                <c:pt idx="2">
                  <c:v>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019517876841958"/>
          <c:y val="0.17544299414573902"/>
          <c:w val="0.45503336257573451"/>
          <c:h val="0.70465207489604398"/>
        </c:manualLayout>
      </c:layout>
      <c:overlay val="0"/>
      <c:txPr>
        <a:bodyPr/>
        <a:lstStyle/>
        <a:p>
          <a:pPr algn="just"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32081979225555"/>
          <c:y val="0.18591117812371424"/>
          <c:w val="0.43614168429099609"/>
          <c:h val="0.76266658111866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476C"/>
              </a:solidFill>
            </c:spPr>
          </c:dPt>
          <c:dPt>
            <c:idx val="1"/>
            <c:bubble3D val="0"/>
            <c:spPr>
              <a:solidFill>
                <a:srgbClr val="FF5D25"/>
              </a:solidFill>
            </c:spPr>
          </c:dPt>
          <c:dLbls>
            <c:dLbl>
              <c:idx val="0"/>
              <c:layout>
                <c:manualLayout>
                  <c:x val="0.15311436773809053"/>
                  <c:y val="3.70495531622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234564329190435"/>
                  <c:y val="-0.1227161530947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Лист1!$A$78:$A$79</c:f>
              <c:strCache>
                <c:ptCount val="2"/>
                <c:pt idx="0">
                  <c:v>Группа СТАН</c:v>
                </c:pt>
                <c:pt idx="1">
                  <c:v>Остальные станкозаводы</c:v>
                </c:pt>
              </c:strCache>
            </c:strRef>
          </c:cat>
          <c:val>
            <c:numRef>
              <c:f>Лист1!$B$78:$B$79</c:f>
              <c:numCache>
                <c:formatCode>#,##0.00</c:formatCode>
                <c:ptCount val="2"/>
                <c:pt idx="0">
                  <c:v>2.2349999999999999</c:v>
                </c:pt>
                <c:pt idx="1">
                  <c:v>1.2130000000000001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1"/>
      </c:pieChart>
    </c:plotArea>
    <c:legend>
      <c:legendPos val="r"/>
      <c:layout>
        <c:manualLayout>
          <c:xMode val="edge"/>
          <c:yMode val="edge"/>
          <c:x val="0.62770196015830027"/>
          <c:y val="0.27420512770998479"/>
          <c:w val="0.37174271932559971"/>
          <c:h val="0.4818875924552671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0.01545</cdr:x>
      <cdr:y>0.04315</cdr:y>
    </cdr:from>
    <cdr:to>
      <cdr:x>0.18399</cdr:x>
      <cdr:y>0.17834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634" y="160534"/>
          <a:ext cx="770562" cy="503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млрд.</a:t>
          </a:r>
        </a:p>
        <a:p xmlns:a="http://schemas.openxmlformats.org/drawingml/2006/main">
          <a:r>
            <a:rPr lang="ru-RU" sz="1100"/>
            <a:t>руб</a:t>
          </a:r>
        </a:p>
      </cdr:txBody>
    </cdr:sp>
  </cdr:relSizeAnchor>
  <cdr:relSizeAnchor xmlns:cdr="http://schemas.openxmlformats.org/drawingml/2006/chartDrawing">
    <cdr:from>
      <cdr:x>0.18204</cdr:x>
      <cdr:y>0.06206</cdr:y>
    </cdr:from>
    <cdr:to>
      <cdr:x>0.99805</cdr:x>
      <cdr:y>0.1915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2853" y="166127"/>
          <a:ext cx="7095177" cy="346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4401"/>
              </a:solidFill>
            </a:rPr>
            <a:t>ПОТРЕБЛЕНИЕ СТАНКОВ В РОССИИ И ИМПОРТ ОБОРУДОВАНИЯ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0.05011</cdr:x>
      <cdr:y>0.04667</cdr:y>
    </cdr:from>
    <cdr:to>
      <cdr:x>1</cdr:x>
      <cdr:y>0.14729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9615" y="107689"/>
          <a:ext cx="4163289" cy="232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FF4401"/>
              </a:solidFill>
            </a:rPr>
            <a:t>ВЫПУСК СТАНКОВ С ЧПУ ЗА 9 МЕСЯЦЕВ 2017 </a:t>
          </a:r>
          <a:r>
            <a:rPr lang="ru-RU" sz="1200" b="1" dirty="0" smtClean="0">
              <a:solidFill>
                <a:srgbClr val="FF4401"/>
              </a:solidFill>
            </a:rPr>
            <a:t>ГОДА</a:t>
          </a:r>
          <a:endParaRPr lang="ru-RU" sz="1200" b="1" dirty="0">
            <a:solidFill>
              <a:srgbClr val="FF440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0.02148</cdr:x>
      <cdr:y>0.04667</cdr:y>
    </cdr:from>
    <cdr:to>
      <cdr:x>1</cdr:x>
      <cdr:y>0.36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209" y="114308"/>
          <a:ext cx="4609584" cy="767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FF4401"/>
              </a:solidFill>
            </a:rPr>
            <a:t>ФИНАНСИРОВАНИЕ ИЗ СРЕДСТВ ФОНДА РАЗВИТИЯ ПРОМЫШЛЕННОСТИ, МЛРД.РУБ</a:t>
          </a:r>
          <a:endParaRPr lang="ru-RU" sz="1200" b="1" dirty="0">
            <a:solidFill>
              <a:srgbClr val="FF4401"/>
            </a:solidFill>
          </a:endParaRPr>
        </a:p>
      </cdr:txBody>
    </cdr:sp>
  </cdr:relSizeAnchor>
  <cdr:relSizeAnchor xmlns:cdr="http://schemas.openxmlformats.org/drawingml/2006/chartDrawing">
    <cdr:from>
      <cdr:x>0.10599</cdr:x>
      <cdr:y>0.02</cdr:y>
    </cdr:from>
    <cdr:to>
      <cdr:x>0.87991</cdr:x>
      <cdr:y>0.10666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95070" y="64224"/>
          <a:ext cx="4345095" cy="278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3381E-2A40-4D96-BEB4-D7D8C66D3438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3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1FF2C-B727-4FE3-9312-60E7B638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3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8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2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5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3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3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9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1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0A1B9-A9FF-4D46-902B-8AAB311BEC6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81A0-799B-41D9-A099-231075BF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2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12" Type="http://schemas.openxmlformats.org/officeDocument/2006/relationships/image" Target="../media/image41.png"/><Relationship Id="rId2" Type="http://schemas.openxmlformats.org/officeDocument/2006/relationships/image" Target="../media/image2.jp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9485" y="5094522"/>
            <a:ext cx="487407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4401"/>
                </a:solidFill>
              </a:rPr>
              <a:t>ТЕНДЕНЦИИ РАЗВИТИЯ СТАНКОИНСТРУМЕНТАЛЬНОЙ ОТРАСЛИ</a:t>
            </a:r>
            <a:endParaRPr lang="ru-RU" sz="2400" b="1" dirty="0">
              <a:solidFill>
                <a:srgbClr val="FF4401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00476C"/>
                </a:solidFill>
              </a:rPr>
              <a:t>Докладчик: </a:t>
            </a:r>
            <a:r>
              <a:rPr lang="ru-RU" sz="1600" b="1" dirty="0" err="1" smtClean="0">
                <a:solidFill>
                  <a:srgbClr val="00476C"/>
                </a:solidFill>
              </a:rPr>
              <a:t>Каледина</a:t>
            </a:r>
            <a:r>
              <a:rPr lang="ru-RU" sz="1600" b="1" dirty="0" smtClean="0">
                <a:solidFill>
                  <a:srgbClr val="00476C"/>
                </a:solidFill>
              </a:rPr>
              <a:t> Д. Е., генеральный директор ЗАО «Балтийская Промышленная Компания» </a:t>
            </a:r>
          </a:p>
        </p:txBody>
      </p:sp>
    </p:spTree>
    <p:extLst>
      <p:ext uri="{BB962C8B-B14F-4D97-AF65-F5344CB8AC3E}">
        <p14:creationId xmlns:p14="http://schemas.microsoft.com/office/powerpoint/2010/main" val="18748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43197" y="145631"/>
            <a:ext cx="640080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Различия подходов в развитии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</a:rPr>
              <a:t>станкоинструментальной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отрасли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199" y="1076895"/>
            <a:ext cx="618714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Мировое станкостроение</a:t>
            </a:r>
            <a:endParaRPr lang="ru-RU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6621" y="1416583"/>
            <a:ext cx="77397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Лидеры мирового станкостроения переформатировали отрасль таким образом, что производством наукоемких комплектующих занялись локальные центры компетенций, расположенные в разных странах. 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Так</a:t>
            </a:r>
            <a:r>
              <a:rPr lang="ru-RU" sz="1400" dirty="0"/>
              <a:t>, </a:t>
            </a:r>
            <a:r>
              <a:rPr lang="ru-RU" sz="1400" dirty="0" err="1"/>
              <a:t>электрошпиндели</a:t>
            </a:r>
            <a:r>
              <a:rPr lang="ru-RU" sz="1400" dirty="0"/>
              <a:t> выпускает одна компания, револьверные головки — другая,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шарико</a:t>
            </a:r>
            <a:r>
              <a:rPr lang="ru-RU" sz="1400" dirty="0" smtClean="0"/>
              <a:t>-винтовые </a:t>
            </a:r>
            <a:r>
              <a:rPr lang="ru-RU" sz="1400" dirty="0"/>
              <a:t>передачи — третья, системы ЧПУ разрабатывает четвертая. 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dirty="0"/>
              <a:t>конечном счете, предприятие на последнем этапе только собирает станок из готовых деталей</a:t>
            </a:r>
            <a:r>
              <a:rPr lang="ru-RU" sz="1400" dirty="0" smtClean="0"/>
              <a:t>.</a:t>
            </a:r>
            <a:r>
              <a:rPr lang="ru-RU" sz="1400" dirty="0"/>
              <a:t> </a:t>
            </a: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0" y="1407015"/>
            <a:ext cx="726620" cy="1538703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8264" y="3149831"/>
            <a:ext cx="76581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Правительство РФ проводит политику создания полного цикла НИОКР, производства комплектующих, сборки станков в стране. 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Однако </a:t>
            </a:r>
            <a:r>
              <a:rPr lang="ru-RU" sz="1400" dirty="0"/>
              <a:t>слабое внутреннее потребление не сможет вывести национальное производство на сопоставимый с мировым объем. 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А </a:t>
            </a:r>
            <a:r>
              <a:rPr lang="ru-RU" sz="1400" dirty="0"/>
              <a:t>значит - не сможет обеспечить конкурентные преимущества российского производства в массовом сегменте.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1" y="3326244"/>
            <a:ext cx="726620" cy="1394563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2day-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60" b="4604"/>
          <a:stretch/>
        </p:blipFill>
        <p:spPr bwMode="auto">
          <a:xfrm>
            <a:off x="0" y="4898566"/>
            <a:ext cx="9164065" cy="196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3200" y="2883635"/>
            <a:ext cx="618714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Станкостроение в России</a:t>
            </a:r>
            <a:endParaRPr lang="ru-RU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pic>
        <p:nvPicPr>
          <p:cNvPr id="6146" name="Picture 2" descr="Z:\Общая\ФОТОГРАФИИ\ЦЕХА\цех на Культуры\low_size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7"/>
          <a:stretch/>
        </p:blipFill>
        <p:spPr bwMode="auto">
          <a:xfrm>
            <a:off x="-7965" y="5086384"/>
            <a:ext cx="5521154" cy="17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Общая\ФОТОГРАФИИ\СТАНИНЫ\от ГР\2017.08.12 БПК (Станины FORT)\810_70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t="33769" r="5270" b="24955"/>
          <a:stretch/>
        </p:blipFill>
        <p:spPr bwMode="auto">
          <a:xfrm>
            <a:off x="-7965" y="3192234"/>
            <a:ext cx="5510693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2729" y="1106805"/>
            <a:ext cx="3641270" cy="5755422"/>
          </a:xfrm>
          <a:prstGeom prst="rect">
            <a:avLst/>
          </a:prstGeom>
          <a:solidFill>
            <a:srgbClr val="00476C"/>
          </a:solidFill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Восстановление </a:t>
            </a:r>
            <a:r>
              <a:rPr lang="ru-RU" sz="1600" dirty="0">
                <a:solidFill>
                  <a:schemeClr val="bg1"/>
                </a:solidFill>
              </a:rPr>
              <a:t>спроса на оборудование в обрабатывающем секторе, государственные механизмы поддержки перевооружения, в том числе для частного сектора экономики</a:t>
            </a:r>
            <a:endParaRPr lang="en-US" sz="1600" dirty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Создание </a:t>
            </a:r>
            <a:r>
              <a:rPr lang="ru-RU" sz="1600" dirty="0">
                <a:solidFill>
                  <a:schemeClr val="bg1"/>
                </a:solidFill>
              </a:rPr>
              <a:t>равных конкурентных условий для всех участников рынка вместо создания </a:t>
            </a:r>
            <a:r>
              <a:rPr lang="ru-RU" sz="1600" dirty="0" smtClean="0">
                <a:solidFill>
                  <a:schemeClr val="bg1"/>
                </a:solidFill>
              </a:rPr>
              <a:t>монополий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Получение </a:t>
            </a:r>
            <a:r>
              <a:rPr lang="ru-RU" sz="1600" dirty="0">
                <a:solidFill>
                  <a:schemeClr val="bg1"/>
                </a:solidFill>
              </a:rPr>
              <a:t>иностранных технологий для ликвидации технического </a:t>
            </a:r>
            <a:r>
              <a:rPr lang="ru-RU" sz="1600" dirty="0" smtClean="0">
                <a:solidFill>
                  <a:schemeClr val="bg1"/>
                </a:solidFill>
              </a:rPr>
              <a:t>отставания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Усиление работы по созданию кадрового потенциала в отрасли </a:t>
            </a:r>
            <a:r>
              <a:rPr lang="ru-RU" sz="1600" dirty="0" smtClean="0">
                <a:solidFill>
                  <a:schemeClr val="bg1"/>
                </a:solidFill>
              </a:rPr>
              <a:t>станкостроения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Z:\Общая\ФОТОГРАФИИ\ОТКРЫТИЯ\Открытие 2017\БПК_Завод_1\БПК_Завод_1\БПК_Завод_05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50000" r="-145"/>
          <a:stretch/>
        </p:blipFill>
        <p:spPr bwMode="auto">
          <a:xfrm>
            <a:off x="9212" y="1126672"/>
            <a:ext cx="5502729" cy="18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161020"/>
            <a:ext cx="618714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Факторы развития </a:t>
            </a:r>
            <a:r>
              <a:rPr lang="ru-RU" sz="2100" b="1" dirty="0" err="1" smtClean="0">
                <a:solidFill>
                  <a:schemeClr val="accent1">
                    <a:lumMod val="50000"/>
                  </a:schemeClr>
                </a:solidFill>
              </a:rPr>
              <a:t>станкоинструментальной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 отрасли в России </a:t>
            </a:r>
            <a:endParaRPr lang="ru-RU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E:\мои документы\! Юлия\ОТКРЫТИЕ 2014 ПСЗ\презентационный буклет ПСЗ\фотосъемка\фото деталей превью\╨┤╨╡╤В╨░╨╗╨╕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6487" y="310796"/>
            <a:ext cx="54292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476C"/>
                </a:solidFill>
              </a:rPr>
              <a:t>Статистическая информация</a:t>
            </a:r>
          </a:p>
          <a:p>
            <a:endParaRPr lang="ru-RU" sz="2400" b="1" dirty="0">
              <a:solidFill>
                <a:srgbClr val="00476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8700" y="1094036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4401"/>
                </a:solidFill>
              </a:rPr>
              <a:t>СТАТИСТИКА ПРОИЗВОДСТВА НА БАЗЕ ДАННЫХ МИНПРОМТОРГ 2014-2016 ГГ.</a:t>
            </a:r>
            <a:endParaRPr lang="ru-RU" sz="1400" b="1" dirty="0">
              <a:solidFill>
                <a:srgbClr val="FF440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39064"/>
              </p:ext>
            </p:extLst>
          </p:nvPr>
        </p:nvGraphicFramePr>
        <p:xfrm>
          <a:off x="363310" y="1467125"/>
          <a:ext cx="8674553" cy="2444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8931"/>
                <a:gridCol w="968514"/>
                <a:gridCol w="977238"/>
                <a:gridCol w="767831"/>
                <a:gridCol w="882039"/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EA3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Ед. изм.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EA3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EA3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EA3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EA3D00"/>
                    </a:solidFill>
                  </a:tcPr>
                </a:tc>
              </a:tr>
              <a:tr h="40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внутреннего потребления, станкостроение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47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млрд.руб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77,9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73,2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60,63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российского производства: Станки металлорежущие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47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млрд.руб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5,59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российского экспорта, </a:t>
                      </a:r>
                      <a:r>
                        <a:rPr lang="ru-RU" sz="1400" dirty="0" smtClean="0">
                          <a:effectLst/>
                        </a:rPr>
                        <a:t>станкостроение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47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млрд.руб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2,28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импорта, </a:t>
                      </a:r>
                      <a:r>
                        <a:rPr lang="ru-RU" sz="1400" dirty="0" smtClean="0">
                          <a:effectLst/>
                        </a:rPr>
                        <a:t>станкостроение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47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млрд.руб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71,7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67,7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55,2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импорта в потреблении, </a:t>
                      </a:r>
                      <a:r>
                        <a:rPr lang="ru-RU" sz="1400" dirty="0" err="1">
                          <a:effectLst/>
                        </a:rPr>
                        <a:t>станкоинструментальная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отрасль</a:t>
                      </a:r>
                    </a:p>
                  </a:txBody>
                  <a:tcPr marL="68580" marR="68580" marT="0" marB="0" anchor="ctr">
                    <a:solidFill>
                      <a:srgbClr val="0047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92,0%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92,5%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91,0%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047440"/>
              </p:ext>
            </p:extLst>
          </p:nvPr>
        </p:nvGraphicFramePr>
        <p:xfrm>
          <a:off x="253093" y="3869871"/>
          <a:ext cx="8694963" cy="26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83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5280" y="299519"/>
            <a:ext cx="54292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476C"/>
                </a:solidFill>
              </a:rPr>
              <a:t>Госрегулирование отрасли</a:t>
            </a:r>
            <a:endParaRPr lang="ru-RU" sz="2400" b="1" dirty="0">
              <a:solidFill>
                <a:srgbClr val="00476C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272478"/>
            <a:ext cx="726620" cy="2055923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934" y="1321462"/>
            <a:ext cx="83520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Ограничение </a:t>
            </a:r>
            <a:r>
              <a:rPr lang="ru-RU" sz="1400" dirty="0"/>
              <a:t>доступа иностранных </a:t>
            </a:r>
            <a:r>
              <a:rPr lang="ru-RU" sz="1400" dirty="0" smtClean="0"/>
              <a:t>производителей – постановление Правительства РФ </a:t>
            </a:r>
            <a:r>
              <a:rPr lang="en-US" sz="1400" dirty="0"/>
              <a:t> </a:t>
            </a:r>
            <a:r>
              <a:rPr lang="ru-RU" sz="1400" dirty="0" smtClean="0"/>
              <a:t>№ 9 от 14.01.2017;</a:t>
            </a:r>
            <a:br>
              <a:rPr lang="ru-RU" sz="1400" dirty="0" smtClean="0"/>
            </a:br>
            <a:r>
              <a:rPr lang="ru-RU" sz="1400" dirty="0" smtClean="0"/>
              <a:t>Предоставление </a:t>
            </a:r>
            <a:r>
              <a:rPr lang="ru-RU" sz="1400" dirty="0"/>
              <a:t>льготного финансирования через механизм Фонда </a:t>
            </a:r>
            <a:r>
              <a:rPr lang="ru-RU" sz="1400" dirty="0" smtClean="0"/>
              <a:t>развития промышленности;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Локализация до 80% к 2020 году производства частей станков </a:t>
            </a:r>
            <a:r>
              <a:rPr lang="ru-RU" sz="1400" dirty="0"/>
              <a:t>на территории РФ </a:t>
            </a:r>
            <a:r>
              <a:rPr lang="ru-RU" sz="1400" dirty="0" smtClean="0"/>
              <a:t> - </a:t>
            </a:r>
            <a:r>
              <a:rPr lang="ru-RU" sz="1400" dirty="0"/>
              <a:t>П</a:t>
            </a:r>
            <a:r>
              <a:rPr lang="ru-RU" sz="1400" dirty="0" smtClean="0"/>
              <a:t>остановление </a:t>
            </a:r>
            <a:br>
              <a:rPr lang="ru-RU" sz="1400" dirty="0" smtClean="0"/>
            </a:br>
            <a:r>
              <a:rPr lang="ru-RU" sz="1400" dirty="0" smtClean="0"/>
              <a:t>№ 719 от 17.07.2015;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Ставка </a:t>
            </a:r>
            <a:r>
              <a:rPr lang="ru-RU" sz="1400" dirty="0"/>
              <a:t>на восстановление отрасли посредством </a:t>
            </a:r>
            <a:r>
              <a:rPr lang="ru-RU" sz="1400" dirty="0" smtClean="0"/>
              <a:t>так называемых интеграторов («</a:t>
            </a:r>
            <a:r>
              <a:rPr lang="ru-RU" sz="1400" dirty="0" err="1" smtClean="0"/>
              <a:t>Росстанкопром</a:t>
            </a:r>
            <a:r>
              <a:rPr lang="ru-RU" sz="1400" dirty="0" smtClean="0"/>
              <a:t>», «</a:t>
            </a:r>
            <a:r>
              <a:rPr lang="ru-RU" sz="1400" dirty="0" err="1" smtClean="0"/>
              <a:t>Станкопром</a:t>
            </a:r>
            <a:r>
              <a:rPr lang="ru-RU" sz="1400" dirty="0" smtClean="0"/>
              <a:t>», </a:t>
            </a:r>
            <a:r>
              <a:rPr lang="ru-RU" sz="1400" dirty="0"/>
              <a:t>группа «Стан</a:t>
            </a:r>
            <a:r>
              <a:rPr lang="ru-RU" sz="1400" dirty="0" smtClean="0"/>
              <a:t>»);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</a:t>
            </a:r>
            <a:r>
              <a:rPr lang="ru-RU" sz="1400" dirty="0" smtClean="0"/>
              <a:t>еханизм </a:t>
            </a:r>
            <a:r>
              <a:rPr lang="ru-RU" sz="1400" dirty="0"/>
              <a:t>привлечения  иностранных технологий и инвестиций </a:t>
            </a:r>
            <a:r>
              <a:rPr lang="ru-RU" sz="1400" dirty="0" smtClean="0"/>
              <a:t>через СПИК (специальный инвестиционный контракт).</a:t>
            </a:r>
            <a:endParaRPr lang="ru-RU" sz="1400" dirty="0"/>
          </a:p>
        </p:txBody>
      </p:sp>
      <p:pic>
        <p:nvPicPr>
          <p:cNvPr id="1026" name="Picture 2" descr="Z:\Общая\ФОТОГРАФИИ\СТАНКИ _ ВСЕ ФОТО\Съемка (фото станков)\IMG_23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26386" b="21931"/>
          <a:stretch/>
        </p:blipFill>
        <p:spPr bwMode="auto">
          <a:xfrm>
            <a:off x="0" y="3502479"/>
            <a:ext cx="9143999" cy="33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" y="3328401"/>
            <a:ext cx="9143999" cy="738664"/>
          </a:xfrm>
          <a:prstGeom prst="rect">
            <a:avLst/>
          </a:prstGeom>
          <a:solidFill>
            <a:srgbClr val="00476C"/>
          </a:solidFill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СТАТИСТИКА ПОКАЗЫВАЕТ НИЗКУЮ ЭФФЕКТИВНОСТЬ ПРИМЕНЯЕМЫХ МЕР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1668" y="310796"/>
            <a:ext cx="62653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476C"/>
                </a:solidFill>
              </a:rPr>
              <a:t>Производство станков за 9 месяцев 2017 года</a:t>
            </a:r>
          </a:p>
          <a:p>
            <a:endParaRPr lang="ru-RU" sz="2400" b="1" dirty="0">
              <a:solidFill>
                <a:srgbClr val="00476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0971" y="1230801"/>
            <a:ext cx="6906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4401"/>
                </a:solidFill>
              </a:rPr>
              <a:t>СТАТИСТИКА ПРОИЗВОДСТВА ПО ДАННЫМ АССОЦИАЦИИ «СТАНКОИНСТРУМЕНТ»</a:t>
            </a:r>
            <a:endParaRPr lang="ru-RU" sz="1400" b="1" dirty="0">
              <a:solidFill>
                <a:srgbClr val="FF440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38172"/>
              </p:ext>
            </p:extLst>
          </p:nvPr>
        </p:nvGraphicFramePr>
        <p:xfrm>
          <a:off x="151040" y="1620218"/>
          <a:ext cx="8841920" cy="1791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5165"/>
                <a:gridCol w="924128"/>
                <a:gridCol w="1282893"/>
                <a:gridCol w="901507"/>
                <a:gridCol w="1178227"/>
              </a:tblGrid>
              <a:tr h="2562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предприятия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A3D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Выпуск станков 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A3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Выпуск станков  с ЧПУ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A3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шт.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A3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млн.руб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A3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шт.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A3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млн.руб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A3D00"/>
                    </a:solidFill>
                  </a:tcPr>
                </a:tc>
              </a:tr>
              <a:tr h="256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 </a:t>
                      </a:r>
                      <a:r>
                        <a:rPr lang="ru-RU" sz="1400" dirty="0" smtClean="0">
                          <a:effectLst/>
                        </a:rPr>
                        <a:t>«СТАН»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47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719, 8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569, 8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10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Ульяновский станкостроительный завод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DMG MORI)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47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249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146, 0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249,0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146, 0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6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Остальные станкозаводы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47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246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</a:t>
                      </a:r>
                      <a:r>
                        <a:rPr lang="ru-RU" sz="1400" dirty="0" smtClean="0">
                          <a:effectLst/>
                        </a:rPr>
                        <a:t>334, 1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259,0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363, 5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6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за 9 </a:t>
                      </a:r>
                      <a:r>
                        <a:rPr lang="ru-RU" sz="1400" dirty="0" err="1">
                          <a:effectLst/>
                        </a:rPr>
                        <a:t>мес</a:t>
                      </a:r>
                      <a:r>
                        <a:rPr lang="ru-RU" sz="1400" dirty="0">
                          <a:effectLst/>
                        </a:rPr>
                        <a:t> 2017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47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559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</a:t>
                      </a:r>
                      <a:r>
                        <a:rPr lang="ru-RU" sz="1400" dirty="0" smtClean="0">
                          <a:effectLst/>
                        </a:rPr>
                        <a:t>199, 9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564,0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</a:t>
                      </a:r>
                      <a:r>
                        <a:rPr lang="ru-RU" sz="1400" dirty="0" smtClean="0">
                          <a:effectLst/>
                        </a:rPr>
                        <a:t>079, 4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750234"/>
              </p:ext>
            </p:extLst>
          </p:nvPr>
        </p:nvGraphicFramePr>
        <p:xfrm>
          <a:off x="189095" y="3609522"/>
          <a:ext cx="4382905" cy="3159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732295"/>
              </p:ext>
            </p:extLst>
          </p:nvPr>
        </p:nvGraphicFramePr>
        <p:xfrm>
          <a:off x="4180116" y="3563165"/>
          <a:ext cx="4710793" cy="292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54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6147" y="229707"/>
            <a:ext cx="629519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показатели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ЗАО «Балтийская Промышленная Компания»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utoShape 11" descr="Картинки по запросу ниис сед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3" descr="Картинки по запросу ниис седако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368886" y="1084539"/>
            <a:ext cx="8448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5D25"/>
                </a:solidFill>
              </a:rPr>
              <a:t>15 ЛЕТ НА РЫНКЕ МЕТАЛЛООБРАБАТЫВАЮЩЕГО ОБОРУДОВАНИЯ</a:t>
            </a:r>
            <a:endParaRPr lang="ru-RU" sz="2200" b="1" dirty="0">
              <a:solidFill>
                <a:srgbClr val="FF5D25"/>
              </a:solidFill>
            </a:endParaRPr>
          </a:p>
        </p:txBody>
      </p:sp>
      <p:pic>
        <p:nvPicPr>
          <p:cNvPr id="33" name="Picture 4" descr="C:\Users\U\Desktop\grass.t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74" b="13550"/>
          <a:stretch/>
        </p:blipFill>
        <p:spPr bwMode="auto">
          <a:xfrm>
            <a:off x="0" y="3763730"/>
            <a:ext cx="4392881" cy="144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U\Desktop\2day-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1"/>
          <a:stretch/>
        </p:blipFill>
        <p:spPr bwMode="auto">
          <a:xfrm>
            <a:off x="-6396" y="5396591"/>
            <a:ext cx="4399277" cy="1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6396" y="1635765"/>
            <a:ext cx="4399277" cy="307777"/>
          </a:xfrm>
          <a:prstGeom prst="rect">
            <a:avLst/>
          </a:prstGeom>
          <a:solidFill>
            <a:srgbClr val="00476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Производственные </a:t>
            </a:r>
            <a:r>
              <a:rPr lang="ru-RU" sz="1400" b="1" dirty="0">
                <a:solidFill>
                  <a:schemeClr val="bg1"/>
                </a:solidFill>
              </a:rPr>
              <a:t>площади компании – </a:t>
            </a:r>
            <a:r>
              <a:rPr lang="ru-RU" sz="1400" b="1" dirty="0">
                <a:solidFill>
                  <a:srgbClr val="FF4401"/>
                </a:solidFill>
              </a:rPr>
              <a:t>30 000 кв. м</a:t>
            </a:r>
            <a:r>
              <a:rPr lang="ru-RU" sz="1400" b="1" dirty="0" smtClean="0">
                <a:solidFill>
                  <a:srgbClr val="FF4401"/>
                </a:solidFill>
              </a:rPr>
              <a:t>.</a:t>
            </a:r>
          </a:p>
        </p:txBody>
      </p:sp>
      <p:pic>
        <p:nvPicPr>
          <p:cNvPr id="19" name="Рисунок 18" descr="http://bpk-spb.ru/files/IMG_68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70" b="17357"/>
          <a:stretch/>
        </p:blipFill>
        <p:spPr bwMode="auto">
          <a:xfrm>
            <a:off x="2968" y="2175873"/>
            <a:ext cx="4380548" cy="144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0" y="2163723"/>
            <a:ext cx="1714501" cy="1453050"/>
          </a:xfrm>
          <a:prstGeom prst="rect">
            <a:avLst/>
          </a:prstGeom>
          <a:solidFill>
            <a:srgbClr val="0047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/>
              <a:t>Завод по производству станочных узлов БПК-ЮГ </a:t>
            </a:r>
          </a:p>
          <a:p>
            <a:r>
              <a:rPr lang="ru-RU" sz="1100" b="1" dirty="0">
                <a:solidFill>
                  <a:srgbClr val="FF4401"/>
                </a:solidFill>
              </a:rPr>
              <a:t>Площадь – 10 000 кв. м.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6396" y="3769173"/>
            <a:ext cx="1714501" cy="1453050"/>
          </a:xfrm>
          <a:prstGeom prst="rect">
            <a:avLst/>
          </a:prstGeom>
          <a:solidFill>
            <a:srgbClr val="0047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/>
              <a:t>Научно-производственный комплекс </a:t>
            </a:r>
            <a:r>
              <a:rPr lang="ru-RU" sz="1100" b="1" dirty="0" smtClean="0"/>
              <a:t>БПК-СЕВЕР </a:t>
            </a:r>
          </a:p>
          <a:p>
            <a:r>
              <a:rPr lang="ru-RU" sz="1100" b="1" dirty="0" smtClean="0">
                <a:solidFill>
                  <a:srgbClr val="FF4401"/>
                </a:solidFill>
              </a:rPr>
              <a:t>Площадь - 22 </a:t>
            </a:r>
            <a:r>
              <a:rPr lang="ru-RU" sz="1100" b="1" dirty="0">
                <a:solidFill>
                  <a:srgbClr val="FF4401"/>
                </a:solidFill>
              </a:rPr>
              <a:t>000 кв. 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6397" y="5396591"/>
            <a:ext cx="1714501" cy="1453050"/>
          </a:xfrm>
          <a:prstGeom prst="rect">
            <a:avLst/>
          </a:prstGeom>
          <a:solidFill>
            <a:srgbClr val="0047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/>
              <a:t>Конструкторское бюро – </a:t>
            </a:r>
            <a:r>
              <a:rPr lang="ru-RU" sz="1100" b="1" dirty="0">
                <a:solidFill>
                  <a:srgbClr val="FF4401"/>
                </a:solidFill>
              </a:rPr>
              <a:t>46 человек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34334" y="1634276"/>
            <a:ext cx="4407441" cy="307777"/>
          </a:xfrm>
          <a:prstGeom prst="rect">
            <a:avLst/>
          </a:prstGeom>
          <a:solidFill>
            <a:srgbClr val="00476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Станкостроительный завод </a:t>
            </a:r>
            <a:r>
              <a:rPr lang="ru-RU" sz="1400" b="1" dirty="0" smtClean="0">
                <a:solidFill>
                  <a:srgbClr val="FF4401"/>
                </a:solidFill>
              </a:rPr>
              <a:t>«</a:t>
            </a:r>
            <a:r>
              <a:rPr lang="ru-RU" sz="1400" b="1" dirty="0" err="1" smtClean="0">
                <a:solidFill>
                  <a:srgbClr val="FF4401"/>
                </a:solidFill>
              </a:rPr>
              <a:t>Саста</a:t>
            </a:r>
            <a:r>
              <a:rPr lang="ru-RU" sz="1400" b="1" dirty="0" smtClean="0">
                <a:solidFill>
                  <a:srgbClr val="FF4401"/>
                </a:solidFill>
              </a:rPr>
              <a:t>»</a:t>
            </a:r>
          </a:p>
        </p:txBody>
      </p:sp>
      <p:pic>
        <p:nvPicPr>
          <p:cNvPr id="25" name="Picture 2" descr="http://bpk-spb.ru/files/%D0%A1%D0%B0%D1%81%D1%82%D0%B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4" r="7328" b="15695"/>
          <a:stretch/>
        </p:blipFill>
        <p:spPr bwMode="auto">
          <a:xfrm>
            <a:off x="4734334" y="2163723"/>
            <a:ext cx="4409666" cy="14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429499" y="2163723"/>
            <a:ext cx="1714501" cy="1453050"/>
          </a:xfrm>
          <a:prstGeom prst="rect">
            <a:avLst/>
          </a:prstGeom>
          <a:solidFill>
            <a:srgbClr val="0047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/>
              <a:t>Производственные площади – </a:t>
            </a:r>
            <a:br>
              <a:rPr lang="ru-RU" sz="1100" b="1" dirty="0"/>
            </a:br>
            <a:r>
              <a:rPr lang="ru-RU" sz="1100" b="1" dirty="0">
                <a:solidFill>
                  <a:srgbClr val="FF4401"/>
                </a:solidFill>
              </a:rPr>
              <a:t>75 000 кв. м.</a:t>
            </a:r>
          </a:p>
        </p:txBody>
      </p:sp>
      <p:pic>
        <p:nvPicPr>
          <p:cNvPr id="28" name="Picture 4" descr="http://bpk-spb.ru/files/%D0%A1%D0%B0%D1%81%D1%82%D0%B0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38188" r="1618" b="5860"/>
          <a:stretch/>
        </p:blipFill>
        <p:spPr bwMode="auto">
          <a:xfrm>
            <a:off x="4734334" y="3763728"/>
            <a:ext cx="4409666" cy="14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7429499" y="3752341"/>
            <a:ext cx="1714501" cy="1453050"/>
          </a:xfrm>
          <a:prstGeom prst="rect">
            <a:avLst/>
          </a:prstGeom>
          <a:solidFill>
            <a:srgbClr val="0047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Собственное литейное производство – </a:t>
            </a:r>
          </a:p>
          <a:p>
            <a:r>
              <a:rPr lang="ru-RU" sz="1100" b="1" dirty="0" smtClean="0">
                <a:solidFill>
                  <a:srgbClr val="FF4401"/>
                </a:solidFill>
              </a:rPr>
              <a:t>«</a:t>
            </a:r>
            <a:r>
              <a:rPr lang="ru-RU" sz="1100" b="1" dirty="0" err="1" smtClean="0">
                <a:solidFill>
                  <a:srgbClr val="FF4401"/>
                </a:solidFill>
              </a:rPr>
              <a:t>Сасовский</a:t>
            </a:r>
            <a:r>
              <a:rPr lang="ru-RU" sz="1100" b="1" dirty="0" smtClean="0">
                <a:solidFill>
                  <a:srgbClr val="FF4401"/>
                </a:solidFill>
              </a:rPr>
              <a:t> литейный завод»</a:t>
            </a:r>
            <a:endParaRPr lang="ru-RU" sz="1100" b="1" dirty="0">
              <a:solidFill>
                <a:srgbClr val="FF4401"/>
              </a:solidFill>
            </a:endParaRPr>
          </a:p>
        </p:txBody>
      </p:sp>
      <p:pic>
        <p:nvPicPr>
          <p:cNvPr id="41" name="Picture 6" descr="http://bpk-spb.ru/files/%D0%A1%D0%B0%D1%81%D1%82%D0%B01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t="24090" r="9133" b="23093"/>
          <a:stretch/>
        </p:blipFill>
        <p:spPr bwMode="auto">
          <a:xfrm>
            <a:off x="4734335" y="5396591"/>
            <a:ext cx="4409666" cy="14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7486649" y="5396591"/>
            <a:ext cx="1657351" cy="1461409"/>
          </a:xfrm>
          <a:prstGeom prst="rect">
            <a:avLst/>
          </a:prstGeom>
          <a:solidFill>
            <a:srgbClr val="0047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/>
              <a:t>Замкнутый цикл </a:t>
            </a:r>
            <a:r>
              <a:rPr lang="ru-RU" sz="1100" b="1" dirty="0"/>
              <a:t>производства: </a:t>
            </a:r>
            <a:r>
              <a:rPr lang="ru-RU" sz="1100" b="1" dirty="0">
                <a:solidFill>
                  <a:srgbClr val="FF4401"/>
                </a:solidFill>
              </a:rPr>
              <a:t>важнейшие станочные узлы производятся и обрабатываются непосредственно на </a:t>
            </a:r>
            <a:r>
              <a:rPr lang="ru-RU" sz="1100" b="1" dirty="0" smtClean="0">
                <a:solidFill>
                  <a:srgbClr val="FF4401"/>
                </a:solidFill>
              </a:rPr>
              <a:t>заводе</a:t>
            </a:r>
            <a:endParaRPr lang="ru-RU" sz="1100" b="1" dirty="0">
              <a:solidFill>
                <a:srgbClr val="FF44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4650" y="277586"/>
            <a:ext cx="59517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476C"/>
                </a:solidFill>
              </a:rPr>
              <a:t>Конструкторское бюро совместно с </a:t>
            </a:r>
            <a:r>
              <a:rPr lang="ru-RU" sz="2400" b="1" dirty="0" err="1" smtClean="0">
                <a:solidFill>
                  <a:srgbClr val="00476C"/>
                </a:solidFill>
              </a:rPr>
              <a:t>СПбПУ</a:t>
            </a:r>
            <a:endParaRPr lang="ru-RU" sz="2400" b="1" dirty="0">
              <a:solidFill>
                <a:srgbClr val="00476C"/>
              </a:solidFill>
            </a:endParaRPr>
          </a:p>
        </p:txBody>
      </p:sp>
      <p:pic>
        <p:nvPicPr>
          <p:cNvPr id="6" name="Рисунок 5" descr="C:\Users\U\Desktop\2day-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b="37462"/>
          <a:stretch/>
        </p:blipFill>
        <p:spPr bwMode="auto">
          <a:xfrm>
            <a:off x="0" y="2916723"/>
            <a:ext cx="6460223" cy="18158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359979" y="3073147"/>
            <a:ext cx="3989227" cy="1098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9" name="Picture 9" descr="C:\Users\U\Desktop\БПК_140917_Пост_016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08" b="16837"/>
          <a:stretch/>
        </p:blipFill>
        <p:spPr bwMode="auto">
          <a:xfrm>
            <a:off x="3" y="5037364"/>
            <a:ext cx="6460220" cy="18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Общая\ФОТОГРАФИИ\ВЫСТАВКИ и конференции\Круглый стол в Политехе\2016_Feb18_BPK_Conference\SmallSize\img_906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41038" b="19522"/>
          <a:stretch/>
        </p:blipFill>
        <p:spPr bwMode="auto">
          <a:xfrm>
            <a:off x="0" y="849087"/>
            <a:ext cx="6424180" cy="18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86501" y="849087"/>
            <a:ext cx="2857500" cy="1815816"/>
          </a:xfrm>
          <a:prstGeom prst="rect">
            <a:avLst/>
          </a:prstGeom>
          <a:solidFill>
            <a:srgbClr val="004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НИОКР и инновации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86500" y="2916722"/>
            <a:ext cx="2857500" cy="1815816"/>
          </a:xfrm>
          <a:prstGeom prst="rect">
            <a:avLst/>
          </a:prstGeom>
          <a:solidFill>
            <a:srgbClr val="004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cs typeface="Times New Roman" panose="02020603050405020304" pitchFamily="18" charset="0"/>
              </a:rPr>
              <a:t>Проектирование </a:t>
            </a:r>
            <a:r>
              <a:rPr lang="ru-RU" dirty="0" smtClean="0">
                <a:cs typeface="Times New Roman" panose="02020603050405020304" pitchFamily="18" charset="0"/>
              </a:rPr>
              <a:t>ответственных узлов</a:t>
            </a:r>
            <a:r>
              <a:rPr lang="ru-RU" dirty="0">
                <a:cs typeface="Times New Roman" panose="02020603050405020304" pitchFamily="18" charset="0"/>
              </a:rPr>
              <a:t>, </a:t>
            </a:r>
            <a:r>
              <a:rPr lang="ru-RU" dirty="0" smtClean="0">
                <a:cs typeface="Times New Roman" panose="02020603050405020304" pitchFamily="18" charset="0"/>
              </a:rPr>
              <a:t>создание опытных </a:t>
            </a:r>
            <a:r>
              <a:rPr lang="ru-RU" dirty="0">
                <a:cs typeface="Times New Roman" panose="02020603050405020304" pitchFamily="18" charset="0"/>
              </a:rPr>
              <a:t>моделей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09881" y="5037364"/>
            <a:ext cx="2857500" cy="1820636"/>
          </a:xfrm>
          <a:prstGeom prst="rect">
            <a:avLst/>
          </a:prstGeom>
          <a:solidFill>
            <a:srgbClr val="004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cs typeface="Times New Roman" panose="02020603050405020304" pitchFamily="18" charset="0"/>
              </a:rPr>
              <a:t>Исследования в области аддитивных технологий и порошковых материалов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E:\мои документы\! Юлия\Политех\КНИГА\материалы\Рисунки для пособия\Рисунки для пособия\Рис 16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25" y="1820631"/>
            <a:ext cx="1948594" cy="11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s://static.wixstatic.com/media/1c8b92_2d40bf6ddefc4b5a9f2fb59f9ebd4188%7Emv2.jpg/v1/fill/w_191,h_113,al_c,q_80,usm_0.66_1.00_0.01/1c8b92_2d40bf6ddefc4b5a9f2fb59f9ebd4188%7Emv2.jpg"/>
          <p:cNvPicPr>
            <a:picLocks noChangeAspect="1" noChangeArrowheads="1"/>
          </p:cNvPicPr>
          <p:nvPr/>
        </p:nvPicPr>
        <p:blipFill rotWithShape="1">
          <a:blip r:embed="rId3"/>
          <a:srcRect l="6811"/>
          <a:stretch/>
        </p:blipFill>
        <p:spPr bwMode="auto">
          <a:xfrm>
            <a:off x="7489485" y="3801394"/>
            <a:ext cx="1659961" cy="108149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43201" y="383721"/>
            <a:ext cx="640079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ИТОГОВЫЙ СЛАЙД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9333" y="383721"/>
            <a:ext cx="61871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Инновационная деятельность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http://www.dmgmori.com/webspecial/journal_2014_1/images/content/3f-6-3d-bautei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26764"/>
            <a:ext cx="1387928" cy="1015163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8" name="Изображение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928" y="1926764"/>
            <a:ext cx="1093253" cy="1015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647" y="1927277"/>
            <a:ext cx="1363990" cy="1014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637" y="1926763"/>
            <a:ext cx="648884" cy="10146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3927006"/>
            <a:ext cx="1592037" cy="9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1381" y="3918841"/>
            <a:ext cx="1975758" cy="9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7264" y="3918841"/>
            <a:ext cx="1661258" cy="9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G:\a15\MCU-5X\MCU 模態分析\Model-1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59" y="5839562"/>
            <a:ext cx="1023258" cy="10193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G:\a15\MCU-5X\MCU 模態分析\Model-2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99" y="5800821"/>
            <a:ext cx="987878" cy="10458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:\a15\MCU-5X\MCU 模態分析\Model-3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577" y="5780221"/>
            <a:ext cx="1019833" cy="10735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8410" y="5799777"/>
            <a:ext cx="1451148" cy="10499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Подзаголовок 2"/>
          <p:cNvSpPr txBox="1">
            <a:spLocks/>
          </p:cNvSpPr>
          <p:nvPr/>
        </p:nvSpPr>
        <p:spPr>
          <a:xfrm>
            <a:off x="4650925" y="1178378"/>
            <a:ext cx="4498521" cy="751114"/>
          </a:xfrm>
          <a:prstGeom prst="rect">
            <a:avLst/>
          </a:prstGeom>
          <a:solidFill>
            <a:srgbClr val="0047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="1" dirty="0">
                <a:solidFill>
                  <a:schemeClr val="bg1"/>
                </a:solidFill>
              </a:rPr>
              <a:t>Новые цифровые технологии моделирования и создания функционально-градиентных материалов и конструкция для аддитивного производства деталей и узлов с переменными структурой, химическим составом и плотностью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" y="3175897"/>
            <a:ext cx="4498521" cy="751114"/>
          </a:xfrm>
          <a:prstGeom prst="rect">
            <a:avLst/>
          </a:prstGeom>
          <a:solidFill>
            <a:srgbClr val="0047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="1" dirty="0" smtClean="0">
                <a:solidFill>
                  <a:schemeClr val="bg1"/>
                </a:solidFill>
              </a:rPr>
              <a:t>Разработка КД, конструирование моделей токарно-фрезерных станков </a:t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(</a:t>
            </a:r>
            <a:r>
              <a:rPr lang="en-US" sz="1000" b="1" dirty="0" smtClean="0">
                <a:solidFill>
                  <a:schemeClr val="bg1"/>
                </a:solidFill>
              </a:rPr>
              <a:t>ø</a:t>
            </a:r>
            <a:r>
              <a:rPr lang="ru-RU" sz="1000" b="1" dirty="0" smtClean="0">
                <a:solidFill>
                  <a:schemeClr val="bg1"/>
                </a:solidFill>
              </a:rPr>
              <a:t> 500 мм,</a:t>
            </a:r>
            <a:r>
              <a:rPr lang="en-US" sz="1000" b="1" dirty="0" smtClean="0">
                <a:solidFill>
                  <a:schemeClr val="bg1"/>
                </a:solidFill>
              </a:rPr>
              <a:t>ø</a:t>
            </a:r>
            <a:r>
              <a:rPr lang="ru-RU" sz="1000" b="1" dirty="0" smtClean="0">
                <a:solidFill>
                  <a:schemeClr val="bg1"/>
                </a:solidFill>
              </a:rPr>
              <a:t>  1100 мм, длина до 8000 мм) совместно с ОАО «</a:t>
            </a:r>
            <a:r>
              <a:rPr lang="ru-RU" sz="1000" b="1" dirty="0" err="1" smtClean="0">
                <a:solidFill>
                  <a:schemeClr val="bg1"/>
                </a:solidFill>
              </a:rPr>
              <a:t>Саста</a:t>
            </a:r>
            <a:r>
              <a:rPr lang="ru-RU" sz="1000" b="1" dirty="0" smtClean="0">
                <a:solidFill>
                  <a:schemeClr val="bg1"/>
                </a:solidFill>
              </a:rPr>
              <a:t>», производство токарно-карусельных станков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178378"/>
            <a:ext cx="4498521" cy="751114"/>
          </a:xfrm>
          <a:prstGeom prst="rect">
            <a:avLst/>
          </a:prstGeom>
          <a:solidFill>
            <a:srgbClr val="0047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>Исследования в области аддитивных  технологий совместно с </a:t>
            </a:r>
            <a:r>
              <a:rPr lang="ru-RU" sz="1100" b="1" dirty="0" err="1" smtClean="0">
                <a:solidFill>
                  <a:schemeClr val="bg1"/>
                </a:solidFill>
              </a:rPr>
              <a:t>СПбПУ</a:t>
            </a:r>
            <a:r>
              <a:rPr lang="ru-RU" sz="1100" b="1" dirty="0" smtClean="0">
                <a:solidFill>
                  <a:schemeClr val="bg1"/>
                </a:solidFill>
              </a:rPr>
              <a:t>: исследования свойств порошковых материалов, гибридная установка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-18963" y="5124362"/>
            <a:ext cx="4498521" cy="751114"/>
          </a:xfrm>
          <a:prstGeom prst="rect">
            <a:avLst/>
          </a:prstGeom>
          <a:solidFill>
            <a:srgbClr val="0047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>Исследования в области диагностики станков</a:t>
            </a:r>
            <a:r>
              <a:rPr lang="ru-RU" sz="1100" b="1" dirty="0">
                <a:solidFill>
                  <a:schemeClr val="bg1"/>
                </a:solidFill>
              </a:rPr>
              <a:t>: контроль тепловых расширений, модальный </a:t>
            </a:r>
            <a:r>
              <a:rPr lang="ru-RU" sz="1100" b="1" dirty="0" smtClean="0">
                <a:solidFill>
                  <a:schemeClr val="bg1"/>
                </a:solidFill>
              </a:rPr>
              <a:t>анализ, прогнозируемое обслуживание 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41" name="Picture 12" descr="https://static.wixstatic.com/media/1c8b92_d54b3f17717b438ba9ec4fcba8d8b326%7Emv2.jpg/v1/fill/w_317,h_138,al_c,q_80,usm_0.66_1.00_0.01/1c8b92_d54b3f17717b438ba9ec4fcba8d8b326%7Emv2.jpg"/>
          <p:cNvPicPr>
            <a:picLocks noChangeAspect="1" noChangeArrowheads="1"/>
          </p:cNvPicPr>
          <p:nvPr/>
        </p:nvPicPr>
        <p:blipFill rotWithShape="1">
          <a:blip r:embed="rId16"/>
          <a:srcRect r="51830"/>
          <a:stretch/>
        </p:blipFill>
        <p:spPr bwMode="auto">
          <a:xfrm flipH="1">
            <a:off x="4650923" y="3885325"/>
            <a:ext cx="1072240" cy="981257"/>
          </a:xfrm>
          <a:prstGeom prst="rect">
            <a:avLst/>
          </a:prstGeom>
          <a:noFill/>
        </p:spPr>
      </p:pic>
      <p:sp>
        <p:nvSpPr>
          <p:cNvPr id="37" name="Подзаголовок 2"/>
          <p:cNvSpPr txBox="1">
            <a:spLocks/>
          </p:cNvSpPr>
          <p:nvPr/>
        </p:nvSpPr>
        <p:spPr>
          <a:xfrm>
            <a:off x="4650925" y="3175897"/>
            <a:ext cx="4498521" cy="751114"/>
          </a:xfrm>
          <a:prstGeom prst="rect">
            <a:avLst/>
          </a:prstGeom>
          <a:solidFill>
            <a:srgbClr val="0047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="1" dirty="0">
                <a:solidFill>
                  <a:schemeClr val="bg1"/>
                </a:solidFill>
              </a:rPr>
              <a:t>Разработка научно-технологических основ цифрового производства крупногабаритных элементов изделий аддитивным электродуговым выращиванием из алюминиевых сплавов с последующим их соединением методом сварки трением с перемешиванием</a:t>
            </a:r>
          </a:p>
        </p:txBody>
      </p:sp>
      <p:pic>
        <p:nvPicPr>
          <p:cNvPr id="42" name="Picture 4" descr="https://static.wixstatic.com/media/1c8b92_4592cece4ef746ae904c502395eb3c16%7Emv2.jpg/v1/fill/w_213,h_113,al_c,q_80,usm_0.66_1.00_0.01/1c8b92_4592cece4ef746ae904c502395eb3c16%7Emv2.jpg"/>
          <p:cNvPicPr>
            <a:picLocks noChangeAspect="1" noChangeArrowheads="1"/>
          </p:cNvPicPr>
          <p:nvPr/>
        </p:nvPicPr>
        <p:blipFill rotWithShape="1">
          <a:blip r:embed="rId17"/>
          <a:srcRect b="10501"/>
          <a:stretch/>
        </p:blipFill>
        <p:spPr bwMode="auto">
          <a:xfrm>
            <a:off x="5714999" y="3927006"/>
            <a:ext cx="1769040" cy="947741"/>
          </a:xfrm>
          <a:prstGeom prst="rect">
            <a:avLst/>
          </a:prstGeom>
          <a:noFill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7642" y="1926763"/>
            <a:ext cx="2641804" cy="101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\Desktop\Саста 9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0"/>
          <a:stretch/>
        </p:blipFill>
        <p:spPr bwMode="auto">
          <a:xfrm>
            <a:off x="6866206" y="5875476"/>
            <a:ext cx="2294253" cy="98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quagroup.ru/sites/main/public/data/imgs/articles/chugun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/>
          <a:stretch/>
        </p:blipFill>
        <p:spPr bwMode="auto">
          <a:xfrm>
            <a:off x="4645479" y="5412815"/>
            <a:ext cx="2220728" cy="14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одзаголовок 2"/>
          <p:cNvSpPr txBox="1">
            <a:spLocks/>
          </p:cNvSpPr>
          <p:nvPr/>
        </p:nvSpPr>
        <p:spPr>
          <a:xfrm>
            <a:off x="4645479" y="5124362"/>
            <a:ext cx="4498521" cy="751114"/>
          </a:xfrm>
          <a:prstGeom prst="rect">
            <a:avLst/>
          </a:prstGeom>
          <a:solidFill>
            <a:srgbClr val="0047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="1" dirty="0" smtClean="0">
                <a:solidFill>
                  <a:schemeClr val="bg1"/>
                </a:solidFill>
              </a:rPr>
              <a:t/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Научные исследования для производства высокопрочного чугуна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0786" y="383721"/>
            <a:ext cx="5372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Участники проекта «Станкостроение»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Picture 3" descr="E:\мои документы\! Юлия\Реклама, дизайн, полиграфия\БПК дизайн\ЛОГОТИПЫ\Маяк\maya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935" y="4677998"/>
            <a:ext cx="720100" cy="5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мои документы\! Юлия\Реклама, дизайн, полиграфия\БПК дизайн\ЛОГОТИПЫ\ПСЗ\ЛОГО ПСЗ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59" y="3519100"/>
            <a:ext cx="1085608" cy="2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U\Desktop\Petrozavodskmash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466" y="5663100"/>
            <a:ext cx="1114001" cy="3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U\Desktop\Logo BPK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724" y="3380263"/>
            <a:ext cx="1267751" cy="2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2721816" y="4870878"/>
            <a:ext cx="1866703" cy="5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Проектирование ответственных узлов, создание опытных моделей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791724" y="3730209"/>
            <a:ext cx="1872208" cy="77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>
                <a:cs typeface="Times New Roman" panose="02020603050405020304" pitchFamily="18" charset="0"/>
              </a:rPr>
              <a:t>НИОКР и </a:t>
            </a:r>
            <a:r>
              <a:rPr lang="ru-RU" sz="1000" dirty="0" smtClean="0">
                <a:cs typeface="Times New Roman" panose="02020603050405020304" pitchFamily="18" charset="0"/>
              </a:rPr>
              <a:t>инновации, продажа, обучение, сервис, механическая обработка крупногабаритных деталей, сборка станков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085833" y="2676551"/>
            <a:ext cx="855872" cy="420971"/>
            <a:chOff x="3372451" y="4567965"/>
            <a:chExt cx="2204835" cy="110821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396"/>
            <a:stretch/>
          </p:blipFill>
          <p:spPr>
            <a:xfrm>
              <a:off x="3372451" y="4567965"/>
              <a:ext cx="1084898" cy="1108216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7582"/>
            <a:stretch/>
          </p:blipFill>
          <p:spPr>
            <a:xfrm>
              <a:off x="4492388" y="5004061"/>
              <a:ext cx="1084898" cy="17287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724" y="4558810"/>
            <a:ext cx="1170256" cy="312068"/>
          </a:xfrm>
          <a:prstGeom prst="rect">
            <a:avLst/>
          </a:prstGeom>
        </p:spPr>
      </p:pic>
      <p:sp>
        <p:nvSpPr>
          <p:cNvPr id="44" name="Подзаголовок 2"/>
          <p:cNvSpPr txBox="1">
            <a:spLocks/>
          </p:cNvSpPr>
          <p:nvPr/>
        </p:nvSpPr>
        <p:spPr>
          <a:xfrm>
            <a:off x="1038212" y="4644570"/>
            <a:ext cx="1334509" cy="760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Сборка тяжелого оборудования, производство узлов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476200" y="3889468"/>
            <a:ext cx="1612702" cy="437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Сборочное производство, производство узлов, интегратор проекта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445938" y="5986707"/>
            <a:ext cx="1815570" cy="704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Отливка и черновая обработка станин, колонн, крупногабаритных частей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4580" y="3306787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44580" y="4424587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38659" y="5503410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мои документы\! Юлия\Реклама, дизайн, полиграфия\БПК дизайн\ЛОГОТИПЫ\ФОРТ\FORT_EN_CMYK копия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167" y="853550"/>
            <a:ext cx="2128306" cy="8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2395474" y="3380263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406101" y="4480250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737723" y="3414057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Картинки по запросу фгуп по север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505" y="3483484"/>
            <a:ext cx="1205922" cy="2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одзаголовок 2"/>
          <p:cNvSpPr txBox="1">
            <a:spLocks/>
          </p:cNvSpPr>
          <p:nvPr/>
        </p:nvSpPr>
        <p:spPr>
          <a:xfrm>
            <a:off x="4971070" y="3838471"/>
            <a:ext cx="1758651" cy="438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Электроприводы и двигатели подач для станков с ЧПУ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pic>
        <p:nvPicPr>
          <p:cNvPr id="56" name="Picture 3" descr="C:\Users\U\Desktop\Curly_Brackets.svg.png"/>
          <p:cNvPicPr>
            <a:picLocks noChangeAspect="1" noChangeArrowheads="1"/>
          </p:cNvPicPr>
          <p:nvPr/>
        </p:nvPicPr>
        <p:blipFill rotWithShape="1"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97937" y="2490675"/>
            <a:ext cx="328833" cy="146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4737723" y="4495500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Картинки по запросу фгуп по старт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776" y="4361685"/>
            <a:ext cx="943303" cy="4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одзаголовок 2"/>
          <p:cNvSpPr txBox="1">
            <a:spLocks/>
          </p:cNvSpPr>
          <p:nvPr/>
        </p:nvSpPr>
        <p:spPr>
          <a:xfrm>
            <a:off x="5073776" y="4845855"/>
            <a:ext cx="1866703" cy="5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Режущий инструмент и оснастка, КД и совместный выпуск универсальных фрезерных станков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409286" y="5569497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Картинки по запросу книту каи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988" y="5678726"/>
            <a:ext cx="888815" cy="3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одзаголовок 2"/>
          <p:cNvSpPr txBox="1">
            <a:spLocks/>
          </p:cNvSpPr>
          <p:nvPr/>
        </p:nvSpPr>
        <p:spPr>
          <a:xfrm>
            <a:off x="2797988" y="6097920"/>
            <a:ext cx="1866703" cy="5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Опытно-конструкторские работы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50808" y="5569497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11" descr="Картинки по запросу ниис сед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3" descr="Картинки по запросу ниис седако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Картинки по запросу ниис седакова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9198" y="5648453"/>
            <a:ext cx="627637" cy="5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одзаголовок 2"/>
          <p:cNvSpPr txBox="1">
            <a:spLocks/>
          </p:cNvSpPr>
          <p:nvPr/>
        </p:nvSpPr>
        <p:spPr>
          <a:xfrm>
            <a:off x="5706836" y="5580669"/>
            <a:ext cx="1363435" cy="990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Разработка российской системы ЧПУ, опытный образец установлен на токарный станок </a:t>
            </a:r>
            <a:r>
              <a:rPr lang="en-US" sz="1000" dirty="0" smtClean="0">
                <a:cs typeface="Times New Roman" panose="02020603050405020304" pitchFamily="18" charset="0"/>
              </a:rPr>
              <a:t>F.O.R.T.</a:t>
            </a:r>
            <a:r>
              <a:rPr lang="ru-RU" sz="1000" dirty="0" smtClean="0">
                <a:cs typeface="Times New Roman" panose="02020603050405020304" pitchFamily="18" charset="0"/>
              </a:rPr>
              <a:t> МТ-52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5674179" y="2708312"/>
            <a:ext cx="855872" cy="389913"/>
            <a:chOff x="3372451" y="4567965"/>
            <a:chExt cx="2204835" cy="1108216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396"/>
            <a:stretch/>
          </p:blipFill>
          <p:spPr>
            <a:xfrm>
              <a:off x="3372451" y="4567965"/>
              <a:ext cx="1084898" cy="1108216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7582"/>
            <a:stretch/>
          </p:blipFill>
          <p:spPr>
            <a:xfrm>
              <a:off x="4492388" y="5004061"/>
              <a:ext cx="1084898" cy="172876"/>
            </a:xfrm>
            <a:prstGeom prst="rect">
              <a:avLst/>
            </a:prstGeom>
          </p:spPr>
        </p:pic>
      </p:grpSp>
      <p:pic>
        <p:nvPicPr>
          <p:cNvPr id="66" name="Picture 3" descr="C:\Users\U\Desktop\Curly_Brackets.svg.png"/>
          <p:cNvPicPr>
            <a:picLocks noChangeAspect="1" noChangeArrowheads="1"/>
          </p:cNvPicPr>
          <p:nvPr/>
        </p:nvPicPr>
        <p:blipFill rotWithShape="1"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189065" y="2453364"/>
            <a:ext cx="328833" cy="146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7155251" y="3414057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155251" y="4504589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дзаголовок 2"/>
          <p:cNvSpPr txBox="1">
            <a:spLocks/>
          </p:cNvSpPr>
          <p:nvPr/>
        </p:nvSpPr>
        <p:spPr>
          <a:xfrm>
            <a:off x="7517697" y="3803558"/>
            <a:ext cx="1318255" cy="978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КД и совместный выпуск токарных станков и обрабатывающих центров,  литье мелких и средних деталей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70" name="Подзаголовок 2"/>
          <p:cNvSpPr txBox="1">
            <a:spLocks/>
          </p:cNvSpPr>
          <p:nvPr/>
        </p:nvSpPr>
        <p:spPr>
          <a:xfrm>
            <a:off x="7593370" y="5642131"/>
            <a:ext cx="1242582" cy="833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 smtClean="0">
                <a:solidFill>
                  <a:srgbClr val="FF4401"/>
                </a:solidFill>
                <a:cs typeface="Times New Roman" panose="02020603050405020304" pitchFamily="18" charset="0"/>
              </a:rPr>
              <a:t>СФЕРА</a:t>
            </a:r>
          </a:p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Производство кожухов и транспортеров стружки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irprom.ru/sites/default/files/images/orglogo/logo_0001_79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70" y="4845855"/>
            <a:ext cx="42386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155251" y="5569497"/>
            <a:ext cx="272354" cy="981728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дзаголовок 2"/>
          <p:cNvSpPr txBox="1">
            <a:spLocks/>
          </p:cNvSpPr>
          <p:nvPr/>
        </p:nvSpPr>
        <p:spPr>
          <a:xfrm>
            <a:off x="8043991" y="4845855"/>
            <a:ext cx="957435" cy="511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cs typeface="Times New Roman" panose="02020603050405020304" pitchFamily="18" charset="0"/>
              </a:rPr>
              <a:t>Производство средств измерений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1848652"/>
            <a:ext cx="9144000" cy="758051"/>
          </a:xfrm>
          <a:prstGeom prst="rect">
            <a:avLst/>
          </a:prstGeom>
          <a:solidFill>
            <a:srgbClr val="00476C"/>
          </a:solidFill>
        </p:spPr>
        <p:txBody>
          <a:bodyPr wrap="square" lIns="648000" tIns="144000" bIns="180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ЦЕЛЬ: ПРОИЗВОДСТВО ШИРОКОЙ ЛИНЕЙКИ МЕТАЛЛООБРАБАТЫВАЮЩИХ СТАНКОВ НА ТЕРРИТОРИИ РОССИИ ИЗ ОТЕЧЕСТВЕННЫХ КОМПОНЕНТОВ</a:t>
            </a:r>
          </a:p>
        </p:txBody>
      </p:sp>
      <p:pic>
        <p:nvPicPr>
          <p:cNvPr id="5" name="Picture 2" descr="E:\мои документы\! Юлия\САСТА\Sasta_logo\PNG\Sasta_gradient_ru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70" y="3404257"/>
            <a:ext cx="734201" cy="3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Общая\ФОТОГРАФИИ\ОТКРЫТИЯ\Открытие 2017\открытие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55" b="6018"/>
          <a:stretch/>
        </p:blipFill>
        <p:spPr bwMode="auto">
          <a:xfrm>
            <a:off x="0" y="3404793"/>
            <a:ext cx="9143999" cy="30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0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6487" y="240084"/>
            <a:ext cx="54292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476C"/>
                </a:solidFill>
              </a:rPr>
              <a:t>Препятствия для развития </a:t>
            </a:r>
            <a:r>
              <a:rPr lang="ru-RU" sz="2400" b="1" dirty="0" err="1" smtClean="0">
                <a:solidFill>
                  <a:srgbClr val="00476C"/>
                </a:solidFill>
              </a:rPr>
              <a:t>станкоинструментальной</a:t>
            </a:r>
            <a:r>
              <a:rPr lang="ru-RU" sz="2400" b="1" dirty="0" smtClean="0">
                <a:solidFill>
                  <a:srgbClr val="00476C"/>
                </a:solidFill>
              </a:rPr>
              <a:t> отрасли</a:t>
            </a:r>
            <a:endParaRPr lang="ru-RU" sz="2400" b="1" dirty="0">
              <a:solidFill>
                <a:srgbClr val="00476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6621" y="1086236"/>
            <a:ext cx="84173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Отсутствие </a:t>
            </a:r>
            <a:r>
              <a:rPr lang="ru-RU" sz="1600" dirty="0"/>
              <a:t>современной конкурентоспособной технологической </a:t>
            </a:r>
            <a:r>
              <a:rPr lang="ru-RU" sz="1600" dirty="0" smtClean="0"/>
              <a:t>базы;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Высокие издержки производства, связанные, в том числе с мелкосерийным и штучным </a:t>
            </a:r>
            <a:r>
              <a:rPr lang="ru-RU" sz="1600" dirty="0" smtClean="0"/>
              <a:t>производством;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Низкая производительность труда;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Высокая </a:t>
            </a:r>
            <a:r>
              <a:rPr lang="ru-RU" sz="1600" dirty="0"/>
              <a:t>стоимость оборотных и инвестиционных  </a:t>
            </a:r>
            <a:r>
              <a:rPr lang="ru-RU" sz="1600" dirty="0" smtClean="0"/>
              <a:t>ресурсов;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Низкий </a:t>
            </a:r>
            <a:r>
              <a:rPr lang="ru-RU" sz="1600" dirty="0"/>
              <a:t>спрос частных компаний, госзаказ обременен </a:t>
            </a:r>
            <a:r>
              <a:rPr lang="ru-RU" sz="1600" dirty="0" smtClean="0"/>
              <a:t>доп. издержками </a:t>
            </a:r>
            <a:r>
              <a:rPr lang="ru-RU" sz="1600" dirty="0"/>
              <a:t>в виде гарантий и </a:t>
            </a:r>
            <a:r>
              <a:rPr lang="ru-RU" sz="1600" dirty="0" smtClean="0"/>
              <a:t>привлечения средств на финансирование производства;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Отсутствие локализованных в России </a:t>
            </a:r>
            <a:r>
              <a:rPr lang="ru-RU" sz="1600" dirty="0" smtClean="0"/>
              <a:t>производств </a:t>
            </a:r>
            <a:r>
              <a:rPr lang="ru-RU" sz="1600" dirty="0"/>
              <a:t>ответственных узлов и </a:t>
            </a:r>
            <a:r>
              <a:rPr lang="ru-RU" sz="1600" dirty="0" smtClean="0"/>
              <a:t>комплектующих;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Отсутствие системы подготовки </a:t>
            </a:r>
            <a:r>
              <a:rPr lang="ru-RU" sz="1600" dirty="0" smtClean="0"/>
              <a:t>кадров  </a:t>
            </a:r>
            <a:r>
              <a:rPr lang="ru-RU" sz="1600" dirty="0"/>
              <a:t>и готовых </a:t>
            </a:r>
            <a:r>
              <a:rPr lang="ru-RU" sz="1600" dirty="0" smtClean="0"/>
              <a:t>кадров.</a:t>
            </a:r>
            <a:endParaRPr lang="ru-RU" sz="1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268222"/>
            <a:ext cx="726620" cy="1923722"/>
          </a:xfrm>
          <a:prstGeom prst="rect">
            <a:avLst/>
          </a:prstGeom>
          <a:solidFill>
            <a:srgbClr val="FF5D25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46171"/>
            <a:ext cx="9144001" cy="523220"/>
          </a:xfrm>
          <a:prstGeom prst="rect">
            <a:avLst/>
          </a:prstGeom>
          <a:solidFill>
            <a:srgbClr val="00476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РЕЗУЛЬТАТ: НЕКОНКУРЕНТОСПОСОБНОСТЬ ОТЕЧЕСТВЕННОЙ СТАНОЧНОЙ ПРОДУКЦИИ В СРАВНЕНИИ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С ИНОСТРАННЫМИ АНАЛОГАМИ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1716</TotalTime>
  <Words>756</Words>
  <Application>Microsoft Office PowerPoint</Application>
  <PresentationFormat>Экран (4:3)</PresentationFormat>
  <Paragraphs>152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Карбутова</dc:creator>
  <cp:lastModifiedBy>user</cp:lastModifiedBy>
  <cp:revision>154</cp:revision>
  <cp:lastPrinted>2017-11-22T11:34:26Z</cp:lastPrinted>
  <dcterms:created xsi:type="dcterms:W3CDTF">2017-06-22T08:03:30Z</dcterms:created>
  <dcterms:modified xsi:type="dcterms:W3CDTF">2017-11-23T08:46:13Z</dcterms:modified>
</cp:coreProperties>
</file>